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4" r:id="rId5"/>
    <p:sldId id="263" r:id="rId6"/>
    <p:sldId id="265" r:id="rId7"/>
    <p:sldId id="268" r:id="rId8"/>
    <p:sldId id="261" r:id="rId9"/>
    <p:sldId id="275" r:id="rId10"/>
    <p:sldId id="269" r:id="rId11"/>
    <p:sldId id="273" r:id="rId12"/>
    <p:sldId id="272" r:id="rId13"/>
    <p:sldId id="276" r:id="rId14"/>
    <p:sldId id="259" r:id="rId15"/>
    <p:sldId id="260" r:id="rId16"/>
    <p:sldId id="266" r:id="rId17"/>
    <p:sldId id="267"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240"/>
    <a:srgbClr val="8BAC64"/>
    <a:srgbClr val="82AD35"/>
    <a:srgbClr val="658044"/>
    <a:srgbClr val="597624"/>
    <a:srgbClr val="5F9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83" autoAdjust="0"/>
    <p:restoredTop sz="94660"/>
  </p:normalViewPr>
  <p:slideViewPr>
    <p:cSldViewPr>
      <p:cViewPr varScale="1">
        <p:scale>
          <a:sx n="108" d="100"/>
          <a:sy n="108" d="100"/>
        </p:scale>
        <p:origin x="177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F45BA8E8-A810-4552-B2E4-F1D6413A143D}" type="datetimeFigureOut">
              <a:rPr lang="en-US" smtClean="0"/>
              <a:pPr/>
              <a:t>11/1/2023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A11C2173-A8CD-4993-916E-5FB9257BCF5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5BA8E8-A810-4552-B2E4-F1D6413A143D}"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1C2173-A8CD-4993-916E-5FB9257BCF5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5BA8E8-A810-4552-B2E4-F1D6413A143D}"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1C2173-A8CD-4993-916E-5FB9257BCF5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5BA8E8-A810-4552-B2E4-F1D6413A143D}"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1C2173-A8CD-4993-916E-5FB9257BCF5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45BA8E8-A810-4552-B2E4-F1D6413A143D}" type="datetimeFigureOut">
              <a:rPr lang="en-US" smtClean="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A11C2173-A8CD-4993-916E-5FB9257BCF5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5BA8E8-A810-4552-B2E4-F1D6413A143D}" type="datetimeFigureOut">
              <a:rPr lang="en-US" smtClean="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1C2173-A8CD-4993-916E-5FB9257BCF5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45BA8E8-A810-4552-B2E4-F1D6413A143D}" type="datetimeFigureOut">
              <a:rPr lang="en-US" smtClean="0"/>
              <a:pPr/>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1C2173-A8CD-4993-916E-5FB9257BCF5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45BA8E8-A810-4552-B2E4-F1D6413A143D}" type="datetimeFigureOut">
              <a:rPr lang="en-US" smtClean="0"/>
              <a:pPr/>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1C2173-A8CD-4993-916E-5FB9257BCF5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BA8E8-A810-4552-B2E4-F1D6413A143D}" type="datetimeFigureOut">
              <a:rPr lang="en-US" smtClean="0"/>
              <a:pPr/>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1C2173-A8CD-4993-916E-5FB9257BCF5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5BA8E8-A810-4552-B2E4-F1D6413A143D}" type="datetimeFigureOut">
              <a:rPr lang="en-US" smtClean="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1C2173-A8CD-4993-916E-5FB9257BCF5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45BA8E8-A810-4552-B2E4-F1D6413A143D}" type="datetimeFigureOut">
              <a:rPr lang="en-US" smtClean="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1C2173-A8CD-4993-916E-5FB9257BCF5B}" type="slidenum">
              <a:rPr lang="en-US" smtClean="0"/>
              <a:pPr/>
              <a:t>‹#›</a:t>
            </a:fld>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45BA8E8-A810-4552-B2E4-F1D6413A143D}" type="datetimeFigureOut">
              <a:rPr lang="en-US" smtClean="0"/>
              <a:pPr/>
              <a:t>11/1/2023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11C2173-A8CD-4993-916E-5FB9257BCF5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pm tunnel.jpg"/>
          <p:cNvPicPr>
            <a:picLocks noChangeAspect="1"/>
          </p:cNvPicPr>
          <p:nvPr/>
        </p:nvPicPr>
        <p:blipFill>
          <a:blip r:embed="rId2" cstate="print"/>
          <a:stretch>
            <a:fillRect/>
          </a:stretch>
        </p:blipFill>
        <p:spPr>
          <a:xfrm>
            <a:off x="0" y="0"/>
            <a:ext cx="9144000" cy="6858000"/>
          </a:xfrm>
          <a:prstGeom prst="rect">
            <a:avLst/>
          </a:prstGeom>
          <a:ln>
            <a:solidFill>
              <a:srgbClr val="82AD35"/>
            </a:solidFill>
          </a:ln>
          <a:effectLst>
            <a:softEdge rad="112500"/>
          </a:effectLst>
        </p:spPr>
      </p:pic>
      <p:sp>
        <p:nvSpPr>
          <p:cNvPr id="6" name="TextBox 5"/>
          <p:cNvSpPr txBox="1"/>
          <p:nvPr/>
        </p:nvSpPr>
        <p:spPr>
          <a:xfrm>
            <a:off x="990600" y="4724400"/>
            <a:ext cx="7086600" cy="1569660"/>
          </a:xfrm>
          <a:prstGeom prst="rect">
            <a:avLst/>
          </a:prstGeom>
          <a:solidFill>
            <a:srgbClr val="92D050"/>
          </a:solidFill>
          <a:ln w="41275">
            <a:solidFill>
              <a:srgbClr val="82AD35"/>
            </a:solidFill>
          </a:ln>
        </p:spPr>
        <p:txBody>
          <a:bodyPr wrap="square" rtlCol="0">
            <a:spAutoFit/>
          </a:bodyPr>
          <a:lstStyle/>
          <a:p>
            <a:pPr algn="ctr"/>
            <a:r>
              <a:rPr lang="en-US" sz="3200" b="1" dirty="0">
                <a:ln w="18000">
                  <a:solidFill>
                    <a:srgbClr val="8BAC64"/>
                  </a:solidFill>
                  <a:prstDash val="solid"/>
                  <a:miter lim="800000"/>
                </a:ln>
                <a:noFill/>
                <a:effectLst>
                  <a:outerShdw blurRad="25500" dist="23000" dir="7020000" algn="tl">
                    <a:srgbClr val="000000">
                      <a:alpha val="50000"/>
                    </a:srgbClr>
                  </a:outerShdw>
                </a:effectLst>
                <a:latin typeface="Arial Narrow" pitchFamily="34" charset="0"/>
              </a:rPr>
              <a:t>THE PERE MARQUETTE RAIL-TRAIL</a:t>
            </a:r>
          </a:p>
          <a:p>
            <a:pPr algn="ctr"/>
            <a:r>
              <a:rPr lang="en-US" sz="3200" b="1" dirty="0">
                <a:ln w="18000">
                  <a:solidFill>
                    <a:srgbClr val="8BAC64"/>
                  </a:solidFill>
                  <a:prstDash val="solid"/>
                  <a:miter lim="800000"/>
                </a:ln>
                <a:noFill/>
                <a:effectLst>
                  <a:outerShdw blurRad="25500" dist="23000" dir="7020000" algn="tl">
                    <a:srgbClr val="000000">
                      <a:alpha val="50000"/>
                    </a:srgbClr>
                  </a:outerShdw>
                </a:effectLst>
                <a:latin typeface="Arial Narrow" pitchFamily="34" charset="0"/>
              </a:rPr>
              <a:t>EXTENSION - DEVELOPMENT PROJECT</a:t>
            </a:r>
          </a:p>
          <a:p>
            <a:pPr algn="ctr"/>
            <a:r>
              <a:rPr lang="en-US" sz="3200" b="1" dirty="0">
                <a:ln w="18000">
                  <a:solidFill>
                    <a:srgbClr val="8BAC64"/>
                  </a:solidFill>
                  <a:prstDash val="solid"/>
                  <a:miter lim="800000"/>
                </a:ln>
                <a:noFill/>
                <a:effectLst>
                  <a:outerShdw blurRad="25500" dist="23000" dir="7020000" algn="tl">
                    <a:srgbClr val="000000">
                      <a:alpha val="50000"/>
                    </a:srgbClr>
                  </a:outerShdw>
                </a:effectLst>
                <a:latin typeface="Arial Narrow" pitchFamily="34" charset="0"/>
              </a:rPr>
              <a:t>(FIXING THE “GAP”)</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2000">
        <p159:morph option="byObject"/>
      </p:transition>
    </mc:Choice>
    <mc:Fallback>
      <p:transition spd="slow" advClick="0"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rPr>
              <a:t>FUTURE RAIL CROSSING</a:t>
            </a:r>
            <a:endParaRPr lang="en-US" dirty="0">
              <a:effectLst/>
            </a:endParaRPr>
          </a:p>
        </p:txBody>
      </p:sp>
      <p:pic>
        <p:nvPicPr>
          <p:cNvPr id="4" name="Content Placeholder 3" descr="trail dpw.jpg"/>
          <p:cNvPicPr>
            <a:picLocks noGrp="1" noChangeAspect="1"/>
          </p:cNvPicPr>
          <p:nvPr>
            <p:ph idx="1"/>
          </p:nvPr>
        </p:nvPicPr>
        <p:blipFill>
          <a:blip r:embed="rId2" cstate="print"/>
          <a:stretch>
            <a:fillRect/>
          </a:stretch>
        </p:blipFill>
        <p:spPr>
          <a:xfrm>
            <a:off x="2895600" y="1371600"/>
            <a:ext cx="3452918" cy="4708525"/>
          </a:xfrm>
          <a:ln>
            <a:solidFill>
              <a:srgbClr val="45A240"/>
            </a:solid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00_1895.JPG"/>
          <p:cNvPicPr>
            <a:picLocks noChangeAspect="1"/>
          </p:cNvPicPr>
          <p:nvPr/>
        </p:nvPicPr>
        <p:blipFill>
          <a:blip r:embed="rId2" cstate="print"/>
          <a:stretch>
            <a:fillRect/>
          </a:stretch>
        </p:blipFill>
        <p:spPr>
          <a:xfrm rot="160678">
            <a:off x="4648200" y="3124200"/>
            <a:ext cx="3947160" cy="2960370"/>
          </a:xfrm>
          <a:prstGeom prst="rect">
            <a:avLst/>
          </a:prstGeom>
          <a:ln>
            <a:solidFill>
              <a:srgbClr val="45A240"/>
            </a:solidFill>
          </a:ln>
        </p:spPr>
      </p:pic>
      <p:sp>
        <p:nvSpPr>
          <p:cNvPr id="5" name="Title 4"/>
          <p:cNvSpPr txBox="1">
            <a:spLocks noGrp="1"/>
          </p:cNvSpPr>
          <p:nvPr>
            <p:ph type="title"/>
          </p:nvPr>
        </p:nvSpPr>
        <p:spPr>
          <a:xfrm>
            <a:off x="1676400" y="805190"/>
            <a:ext cx="5943600" cy="523220"/>
          </a:xfrm>
          <a:prstGeom prst="rect">
            <a:avLst/>
          </a:prstGeom>
          <a:solidFill>
            <a:srgbClr val="92D050"/>
          </a:solidFill>
          <a:ln w="41275">
            <a:solidFill>
              <a:srgbClr val="82AD35"/>
            </a:solidFill>
          </a:ln>
        </p:spPr>
        <p:txBody>
          <a:bodyPr wrap="square" rtlCol="0">
            <a:spAutoFit/>
          </a:bodyPr>
          <a:lstStyle/>
          <a:p>
            <a:pPr algn="ctr"/>
            <a:r>
              <a:rPr lang="en-US" sz="2800" b="1" dirty="0">
                <a:ln w="18000">
                  <a:solidFill>
                    <a:srgbClr val="8BAC64"/>
                  </a:solidFill>
                  <a:prstDash val="solid"/>
                  <a:miter lim="800000"/>
                </a:ln>
                <a:noFill/>
                <a:effectLst>
                  <a:outerShdw blurRad="25500" dist="23000" dir="7020000" algn="tl">
                    <a:srgbClr val="000000">
                      <a:alpha val="50000"/>
                    </a:srgbClr>
                  </a:outerShdw>
                </a:effectLst>
                <a:latin typeface="Arial Narrow" pitchFamily="34" charset="0"/>
              </a:rPr>
              <a:t>THE CLARE HISTORICAL DEPOT</a:t>
            </a:r>
          </a:p>
        </p:txBody>
      </p:sp>
      <p:pic>
        <p:nvPicPr>
          <p:cNvPr id="8" name="Content Placeholder 7" descr="depot2.jpg"/>
          <p:cNvPicPr>
            <a:picLocks noGrp="1" noChangeAspect="1"/>
          </p:cNvPicPr>
          <p:nvPr>
            <p:ph idx="1"/>
          </p:nvPr>
        </p:nvPicPr>
        <p:blipFill>
          <a:blip r:embed="rId3" cstate="print"/>
          <a:stretch>
            <a:fillRect/>
          </a:stretch>
        </p:blipFill>
        <p:spPr>
          <a:xfrm rot="21398649">
            <a:off x="457200" y="1752600"/>
            <a:ext cx="4495800" cy="2895600"/>
          </a:xfrm>
          <a:ln>
            <a:solidFill>
              <a:srgbClr val="45A240"/>
            </a:solid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381000"/>
            <a:ext cx="8381999" cy="6019800"/>
          </a:xfrm>
          <a:prstGeom prst="rect">
            <a:avLst/>
          </a:prstGeom>
          <a:noFill/>
          <a:ln w="9525">
            <a:solidFill>
              <a:srgbClr val="45A240"/>
            </a:solidFill>
            <a:miter lim="800000"/>
            <a:headEnd/>
            <a:tailEnd/>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rPr>
              <a:t>RETIRED RAIL AND M-115</a:t>
            </a:r>
            <a:endParaRPr lang="en-US" dirty="0"/>
          </a:p>
        </p:txBody>
      </p:sp>
      <p:pic>
        <p:nvPicPr>
          <p:cNvPr id="6" name="Content Placeholder 5" descr="Rail Trail-0116.jpg"/>
          <p:cNvPicPr>
            <a:picLocks noGrp="1" noChangeAspect="1"/>
          </p:cNvPicPr>
          <p:nvPr>
            <p:ph idx="1"/>
          </p:nvPr>
        </p:nvPicPr>
        <p:blipFill>
          <a:blip r:embed="rId2" cstate="print"/>
          <a:stretch>
            <a:fillRect/>
          </a:stretch>
        </p:blipFill>
        <p:spPr>
          <a:xfrm rot="20562396">
            <a:off x="929984" y="2046149"/>
            <a:ext cx="4836834" cy="2718300"/>
          </a:xfrm>
          <a:ln>
            <a:solidFill>
              <a:srgbClr val="45A240"/>
            </a:solidFill>
          </a:ln>
        </p:spPr>
      </p:pic>
      <p:pic>
        <p:nvPicPr>
          <p:cNvPr id="7" name="Picture 6" descr="Rail Trail-0118.jpg"/>
          <p:cNvPicPr>
            <a:picLocks noChangeAspect="1"/>
          </p:cNvPicPr>
          <p:nvPr/>
        </p:nvPicPr>
        <p:blipFill>
          <a:blip r:embed="rId3" cstate="print"/>
          <a:stretch>
            <a:fillRect/>
          </a:stretch>
        </p:blipFill>
        <p:spPr>
          <a:xfrm rot="290223">
            <a:off x="5257800" y="2057400"/>
            <a:ext cx="3276600" cy="4095750"/>
          </a:xfrm>
          <a:prstGeom prst="rect">
            <a:avLst/>
          </a:prstGeom>
          <a:ln>
            <a:solidFill>
              <a:srgbClr val="45A240"/>
            </a:solid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rPr>
              <a:t>FOOT BRIDGE </a:t>
            </a:r>
            <a:endParaRPr lang="en-US" dirty="0"/>
          </a:p>
        </p:txBody>
      </p:sp>
      <p:pic>
        <p:nvPicPr>
          <p:cNvPr id="5" name="Content Placeholder 4" descr="Rail Trail-0108.jpg"/>
          <p:cNvPicPr>
            <a:picLocks noGrp="1" noChangeAspect="1"/>
          </p:cNvPicPr>
          <p:nvPr>
            <p:ph idx="1"/>
          </p:nvPr>
        </p:nvPicPr>
        <p:blipFill>
          <a:blip r:embed="rId2" cstate="print"/>
          <a:stretch>
            <a:fillRect/>
          </a:stretch>
        </p:blipFill>
        <p:spPr>
          <a:xfrm>
            <a:off x="1676400" y="1447800"/>
            <a:ext cx="5885656" cy="4708525"/>
          </a:xfrm>
          <a:ln>
            <a:solidFill>
              <a:srgbClr val="45A240"/>
            </a:solid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953000"/>
          </a:xfrm>
        </p:spPr>
        <p:txBody>
          <a:bodyPr>
            <a:noAutofit/>
          </a:bodyPr>
          <a:lstStyle/>
          <a:p>
            <a:r>
              <a:rPr lang="en-US" sz="3200" b="0" dirty="0">
                <a:solidFill>
                  <a:schemeClr val="bg1"/>
                </a:solidFill>
                <a:effectLst/>
                <a:latin typeface="+mn-lt"/>
              </a:rPr>
              <a:t>This project has been a collaborative effort between the City of Clare, the Michigan Department of Transportation, and the Michigan Department of Natural Resources. However, we have received overwhelming support from other community businesses and organizations, including…</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228600"/>
            <a:ext cx="3733800" cy="6080760"/>
          </a:xfrm>
        </p:spPr>
        <p:txBody>
          <a:bodyPr>
            <a:noAutofit/>
          </a:bodyPr>
          <a:lstStyle/>
          <a:p>
            <a:pPr>
              <a:buClrTx/>
              <a:buFont typeface="Arial" pitchFamily="34" charset="0"/>
              <a:buChar char="•"/>
            </a:pPr>
            <a:r>
              <a:rPr lang="en-US" sz="1800" dirty="0">
                <a:solidFill>
                  <a:schemeClr val="bg1"/>
                </a:solidFill>
              </a:rPr>
              <a:t>Clare County Conservation District  </a:t>
            </a:r>
          </a:p>
          <a:p>
            <a:pPr>
              <a:buClrTx/>
              <a:buFont typeface="Arial" pitchFamily="34" charset="0"/>
              <a:buChar char="•"/>
            </a:pPr>
            <a:r>
              <a:rPr lang="en-US" sz="1800" dirty="0">
                <a:solidFill>
                  <a:schemeClr val="bg1"/>
                </a:solidFill>
              </a:rPr>
              <a:t>Clare County Sheriffs Department </a:t>
            </a:r>
          </a:p>
          <a:p>
            <a:pPr>
              <a:buClrTx/>
              <a:buFont typeface="Arial" pitchFamily="34" charset="0"/>
              <a:buChar char="•"/>
            </a:pPr>
            <a:r>
              <a:rPr lang="en-US" sz="1800" dirty="0">
                <a:solidFill>
                  <a:schemeClr val="bg1"/>
                </a:solidFill>
              </a:rPr>
              <a:t>Clare County Veterans Affairs</a:t>
            </a:r>
          </a:p>
          <a:p>
            <a:pPr>
              <a:buClrTx/>
              <a:buFont typeface="Arial" pitchFamily="34" charset="0"/>
              <a:buChar char="•"/>
            </a:pPr>
            <a:r>
              <a:rPr lang="en-US" sz="1800" dirty="0">
                <a:solidFill>
                  <a:schemeClr val="bg1"/>
                </a:solidFill>
              </a:rPr>
              <a:t>Clare Depot Committee  </a:t>
            </a:r>
          </a:p>
          <a:p>
            <a:pPr>
              <a:buClrTx/>
              <a:buFont typeface="Arial" pitchFamily="34" charset="0"/>
              <a:buChar char="•"/>
            </a:pPr>
            <a:r>
              <a:rPr lang="en-US" sz="1800" dirty="0">
                <a:solidFill>
                  <a:schemeClr val="bg1"/>
                </a:solidFill>
              </a:rPr>
              <a:t>Clare-Gladwin Regional Education Service District (CGRESD)</a:t>
            </a:r>
          </a:p>
          <a:p>
            <a:pPr>
              <a:buClrTx/>
              <a:buFont typeface="Arial" pitchFamily="34" charset="0"/>
              <a:buChar char="•"/>
            </a:pPr>
            <a:r>
              <a:rPr lang="en-US" sz="1800" dirty="0">
                <a:solidFill>
                  <a:schemeClr val="bg1"/>
                </a:solidFill>
              </a:rPr>
              <a:t>The Forsberg Family </a:t>
            </a:r>
          </a:p>
          <a:p>
            <a:pPr>
              <a:buClrTx/>
              <a:buFont typeface="Arial" pitchFamily="34" charset="0"/>
              <a:buChar char="•"/>
            </a:pPr>
            <a:r>
              <a:rPr lang="en-US" sz="1800" dirty="0">
                <a:solidFill>
                  <a:schemeClr val="bg1"/>
                </a:solidFill>
              </a:rPr>
              <a:t>FRIENDS of Clare County Parks and Recreation</a:t>
            </a:r>
          </a:p>
          <a:p>
            <a:pPr>
              <a:buClrTx/>
              <a:buFont typeface="Arial" pitchFamily="34" charset="0"/>
              <a:buChar char="•"/>
            </a:pPr>
            <a:r>
              <a:rPr lang="en-US" sz="1800" dirty="0">
                <a:solidFill>
                  <a:schemeClr val="bg1"/>
                </a:solidFill>
              </a:rPr>
              <a:t>FRIENDS of Garfield Township Parks</a:t>
            </a:r>
          </a:p>
          <a:p>
            <a:pPr>
              <a:buClrTx/>
              <a:buFont typeface="Arial" pitchFamily="34" charset="0"/>
              <a:buChar char="•"/>
            </a:pPr>
            <a:r>
              <a:rPr lang="en-US" sz="1800" dirty="0">
                <a:solidFill>
                  <a:schemeClr val="bg1"/>
                </a:solidFill>
              </a:rPr>
              <a:t>Isabella County Parks and Recreation  </a:t>
            </a:r>
          </a:p>
        </p:txBody>
      </p:sp>
      <p:sp>
        <p:nvSpPr>
          <p:cNvPr id="4" name="Content Placeholder 2"/>
          <p:cNvSpPr txBox="1">
            <a:spLocks/>
          </p:cNvSpPr>
          <p:nvPr/>
        </p:nvSpPr>
        <p:spPr>
          <a:xfrm>
            <a:off x="4038600" y="228600"/>
            <a:ext cx="4648200" cy="6233160"/>
          </a:xfrm>
          <a:prstGeom prst="rect">
            <a:avLst/>
          </a:prstGeom>
        </p:spPr>
        <p:txBody>
          <a:bodyPr vert="horz">
            <a:noAutofit/>
          </a:bodyPr>
          <a:lstStyle/>
          <a:p>
            <a:pPr marL="548640" marR="0" lvl="0" indent="-411480" algn="l" defTabSz="914400" rtl="0" eaLnBrk="1" fontAlgn="auto" latinLnBrk="0" hangingPunct="1">
              <a:lnSpc>
                <a:spcPct val="100000"/>
              </a:lnSpc>
              <a:spcBef>
                <a:spcPct val="20000"/>
              </a:spcBef>
              <a:spcAft>
                <a:spcPts val="0"/>
              </a:spcAft>
              <a:buClrTx/>
              <a:buSzPct val="65000"/>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Jaynie </a:t>
            </a:r>
            <a:r>
              <a:rPr kumimoji="0" lang="en-US" b="0" i="0" u="none" strike="noStrike" kern="1200" cap="none" spc="0" normalizeH="0" baseline="0" noProof="0" dirty="0" err="1">
                <a:ln>
                  <a:noFill/>
                </a:ln>
                <a:solidFill>
                  <a:schemeClr val="bg1"/>
                </a:solidFill>
                <a:effectLst/>
                <a:uLnTx/>
                <a:uFillTx/>
                <a:latin typeface="+mn-lt"/>
                <a:ea typeface="+mn-ea"/>
                <a:cs typeface="+mn-cs"/>
              </a:rPr>
              <a:t>Hoerhauf</a:t>
            </a:r>
            <a:r>
              <a:rPr kumimoji="0" lang="en-US" b="0" i="0" u="none" strike="noStrike" kern="1200" cap="none" spc="0" normalizeH="0" baseline="0" noProof="0" dirty="0">
                <a:ln>
                  <a:noFill/>
                </a:ln>
                <a:solidFill>
                  <a:schemeClr val="bg1"/>
                </a:solidFill>
                <a:effectLst/>
                <a:uLnTx/>
                <a:uFillTx/>
                <a:latin typeface="+mn-lt"/>
                <a:ea typeface="+mn-ea"/>
                <a:cs typeface="+mn-cs"/>
              </a:rPr>
              <a:t> </a:t>
            </a:r>
          </a:p>
          <a:p>
            <a:pPr marL="548640" marR="0" lvl="0" indent="-411480" algn="l" defTabSz="914400" rtl="0" eaLnBrk="1" fontAlgn="auto" latinLnBrk="0" hangingPunct="1">
              <a:lnSpc>
                <a:spcPct val="100000"/>
              </a:lnSpc>
              <a:spcBef>
                <a:spcPct val="20000"/>
              </a:spcBef>
              <a:spcAft>
                <a:spcPts val="0"/>
              </a:spcAft>
              <a:buClrTx/>
              <a:buSzPct val="65000"/>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Little Forks Conservancy  </a:t>
            </a:r>
          </a:p>
          <a:p>
            <a:pPr marL="548640" marR="0" lvl="0" indent="-411480" algn="l" defTabSz="914400" rtl="0" eaLnBrk="1" fontAlgn="auto" latinLnBrk="0" hangingPunct="1">
              <a:lnSpc>
                <a:spcPct val="100000"/>
              </a:lnSpc>
              <a:spcBef>
                <a:spcPct val="20000"/>
              </a:spcBef>
              <a:spcAft>
                <a:spcPts val="0"/>
              </a:spcAft>
              <a:buClrTx/>
              <a:buSzPct val="65000"/>
              <a:buFont typeface="Arial" pitchFamily="34" charset="0"/>
              <a:buChar char="•"/>
              <a:tabLst/>
              <a:defRPr/>
            </a:pPr>
            <a:r>
              <a:rPr kumimoji="0" lang="en-US" b="0" i="0" u="none" strike="noStrike" kern="1200" cap="none" spc="0" normalizeH="0" baseline="0" noProof="0" dirty="0" err="1">
                <a:ln>
                  <a:noFill/>
                </a:ln>
                <a:solidFill>
                  <a:schemeClr val="bg1"/>
                </a:solidFill>
                <a:effectLst/>
                <a:uLnTx/>
                <a:uFillTx/>
                <a:latin typeface="+mn-lt"/>
                <a:ea typeface="+mn-ea"/>
                <a:cs typeface="+mn-cs"/>
              </a:rPr>
              <a:t>Medilodge</a:t>
            </a:r>
            <a:r>
              <a:rPr kumimoji="0" lang="en-US" b="0" i="0" u="none" strike="noStrike" kern="1200" cap="none" spc="0" normalizeH="0" baseline="0" noProof="0" dirty="0">
                <a:ln>
                  <a:noFill/>
                </a:ln>
                <a:solidFill>
                  <a:schemeClr val="bg1"/>
                </a:solidFill>
                <a:effectLst/>
                <a:uLnTx/>
                <a:uFillTx/>
                <a:latin typeface="+mn-lt"/>
                <a:ea typeface="+mn-ea"/>
                <a:cs typeface="+mn-cs"/>
              </a:rPr>
              <a:t>  </a:t>
            </a:r>
          </a:p>
          <a:p>
            <a:pPr marL="548640" marR="0" lvl="0" indent="-411480" algn="l" defTabSz="914400" rtl="0" eaLnBrk="1" fontAlgn="auto" latinLnBrk="0" hangingPunct="1">
              <a:lnSpc>
                <a:spcPct val="100000"/>
              </a:lnSpc>
              <a:spcBef>
                <a:spcPct val="20000"/>
              </a:spcBef>
              <a:spcAft>
                <a:spcPts val="0"/>
              </a:spcAft>
              <a:buClrTx/>
              <a:buSzPct val="65000"/>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Michigan Trails &amp; Greenways Alliance  </a:t>
            </a:r>
          </a:p>
          <a:p>
            <a:pPr marL="548640" marR="0" lvl="0" indent="-411480" algn="l" defTabSz="914400" rtl="0" eaLnBrk="1" fontAlgn="auto" latinLnBrk="0" hangingPunct="1">
              <a:lnSpc>
                <a:spcPct val="100000"/>
              </a:lnSpc>
              <a:spcBef>
                <a:spcPct val="20000"/>
              </a:spcBef>
              <a:spcAft>
                <a:spcPts val="0"/>
              </a:spcAft>
              <a:buClrTx/>
              <a:buSzPct val="65000"/>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Mid Michigan Community Action Agency (MMCAA)</a:t>
            </a:r>
          </a:p>
          <a:p>
            <a:pPr marL="548640" marR="0" lvl="0" indent="-411480" algn="l" defTabSz="914400" rtl="0" eaLnBrk="1" fontAlgn="auto" latinLnBrk="0" hangingPunct="1">
              <a:lnSpc>
                <a:spcPct val="100000"/>
              </a:lnSpc>
              <a:spcBef>
                <a:spcPct val="20000"/>
              </a:spcBef>
              <a:spcAft>
                <a:spcPts val="0"/>
              </a:spcAft>
              <a:buClrTx/>
              <a:buSzPct val="65000"/>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Mid Michigan Community College</a:t>
            </a:r>
          </a:p>
          <a:p>
            <a:pPr marL="548640" marR="0" lvl="0" indent="-411480" algn="l" defTabSz="914400" rtl="0" eaLnBrk="1" fontAlgn="auto" latinLnBrk="0" hangingPunct="1">
              <a:lnSpc>
                <a:spcPct val="100000"/>
              </a:lnSpc>
              <a:spcBef>
                <a:spcPct val="20000"/>
              </a:spcBef>
              <a:spcAft>
                <a:spcPts val="0"/>
              </a:spcAft>
              <a:buClrTx/>
              <a:buSzPct val="65000"/>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Mid Michigan Industries (MMI)</a:t>
            </a:r>
          </a:p>
          <a:p>
            <a:pPr marL="548640" marR="0" lvl="0" indent="-411480" algn="l" defTabSz="914400" rtl="0" eaLnBrk="1" fontAlgn="auto" latinLnBrk="0" hangingPunct="1">
              <a:lnSpc>
                <a:spcPct val="100000"/>
              </a:lnSpc>
              <a:spcBef>
                <a:spcPct val="20000"/>
              </a:spcBef>
              <a:spcAft>
                <a:spcPts val="0"/>
              </a:spcAft>
              <a:buClrTx/>
              <a:buSzPct val="65000"/>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Middle Michigan Development Corporation</a:t>
            </a:r>
          </a:p>
          <a:p>
            <a:pPr marL="548640" marR="0" lvl="0" indent="-411480" algn="l" defTabSz="914400" rtl="0" eaLnBrk="1" fontAlgn="auto" latinLnBrk="0" hangingPunct="1">
              <a:lnSpc>
                <a:spcPct val="100000"/>
              </a:lnSpc>
              <a:spcBef>
                <a:spcPct val="20000"/>
              </a:spcBef>
              <a:spcAft>
                <a:spcPts val="0"/>
              </a:spcAft>
              <a:buClrTx/>
              <a:buSzPct val="65000"/>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Michigan Recreation &amp; Park Association (MPARKS)</a:t>
            </a:r>
          </a:p>
          <a:p>
            <a:pPr marL="548640" marR="0" lvl="0" indent="-411480" algn="l" defTabSz="914400" rtl="0" eaLnBrk="1" fontAlgn="auto" latinLnBrk="0" hangingPunct="1">
              <a:lnSpc>
                <a:spcPct val="100000"/>
              </a:lnSpc>
              <a:spcBef>
                <a:spcPct val="20000"/>
              </a:spcBef>
              <a:spcAft>
                <a:spcPts val="0"/>
              </a:spcAft>
              <a:buClrTx/>
              <a:buSzPct val="65000"/>
              <a:buFont typeface="Arial" pitchFamily="34" charset="0"/>
              <a:buChar char="•"/>
              <a:tabLst/>
              <a:defRPr/>
            </a:pPr>
            <a:r>
              <a:rPr kumimoji="0" lang="en-US" b="0" i="0" u="none" strike="noStrike" kern="1200" cap="none" spc="0" normalizeH="0" baseline="0" noProof="0" dirty="0">
                <a:ln>
                  <a:noFill/>
                </a:ln>
                <a:solidFill>
                  <a:schemeClr val="bg1"/>
                </a:solidFill>
                <a:effectLst/>
                <a:uLnTx/>
                <a:uFillTx/>
                <a:latin typeface="+mn-lt"/>
                <a:ea typeface="+mn-ea"/>
                <a:cs typeface="+mn-cs"/>
              </a:rPr>
              <a:t>MSU Extension</a:t>
            </a:r>
          </a:p>
          <a:p>
            <a:pPr marL="548640" marR="0" lvl="0" indent="-411480" algn="l" defTabSz="914400" rtl="0" eaLnBrk="1" fontAlgn="auto" latinLnBrk="0" hangingPunct="1">
              <a:lnSpc>
                <a:spcPct val="100000"/>
              </a:lnSpc>
              <a:spcBef>
                <a:spcPct val="20000"/>
              </a:spcBef>
              <a:spcAft>
                <a:spcPts val="0"/>
              </a:spcAft>
              <a:buClrTx/>
              <a:buSzPct val="65000"/>
              <a:tabLst/>
              <a:defRPr/>
            </a:pPr>
            <a:endParaRPr kumimoji="0" lang="en-US"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lare Pioneers on the Rail Trail Bike Path.jpg"/>
          <p:cNvPicPr>
            <a:picLocks noGrp="1" noChangeAspect="1"/>
          </p:cNvPicPr>
          <p:nvPr>
            <p:ph idx="1"/>
          </p:nvPr>
        </p:nvPicPr>
        <p:blipFill>
          <a:blip r:embed="rId2" cstate="print"/>
          <a:stretch>
            <a:fillRect/>
          </a:stretch>
        </p:blipFill>
        <p:spPr>
          <a:xfrm>
            <a:off x="1295400" y="1066800"/>
            <a:ext cx="6376917" cy="4800600"/>
          </a:xfrm>
          <a:prstGeom prst="rect">
            <a:avLst/>
          </a:prstGeom>
          <a:ln>
            <a:solidFill>
              <a:srgbClr val="45A240"/>
            </a:solid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pm tunnel.jpg"/>
          <p:cNvPicPr>
            <a:picLocks noChangeAspect="1"/>
          </p:cNvPicPr>
          <p:nvPr/>
        </p:nvPicPr>
        <p:blipFill>
          <a:blip r:embed="rId2" cstate="print"/>
          <a:stretch>
            <a:fillRect/>
          </a:stretch>
        </p:blipFill>
        <p:spPr>
          <a:xfrm>
            <a:off x="0" y="0"/>
            <a:ext cx="9144000" cy="6858000"/>
          </a:xfrm>
          <a:prstGeom prst="rect">
            <a:avLst/>
          </a:prstGeom>
          <a:ln>
            <a:solidFill>
              <a:srgbClr val="82AD35"/>
            </a:solidFill>
          </a:ln>
          <a:effectLst>
            <a:softEdge rad="112500"/>
          </a:effectLst>
        </p:spPr>
      </p:pic>
      <p:sp>
        <p:nvSpPr>
          <p:cNvPr id="6" name="TextBox 5"/>
          <p:cNvSpPr txBox="1"/>
          <p:nvPr/>
        </p:nvSpPr>
        <p:spPr>
          <a:xfrm>
            <a:off x="990600" y="4724400"/>
            <a:ext cx="7086600" cy="1569660"/>
          </a:xfrm>
          <a:prstGeom prst="rect">
            <a:avLst/>
          </a:prstGeom>
          <a:solidFill>
            <a:srgbClr val="92D050"/>
          </a:solidFill>
          <a:ln w="41275">
            <a:solidFill>
              <a:srgbClr val="82AD35"/>
            </a:solidFill>
          </a:ln>
        </p:spPr>
        <p:txBody>
          <a:bodyPr wrap="square" rtlCol="0">
            <a:spAutoFit/>
          </a:bodyPr>
          <a:lstStyle/>
          <a:p>
            <a:pPr algn="ct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THANK YOU FOR YOUR SUPPORT OF THE PERE MARQUETTE RAIL-TRAIL EXTENSION - DEVELOPMENT PROJECT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n-lt"/>
              </a:rPr>
              <a:t>THE CLARE “GAP”</a:t>
            </a:r>
          </a:p>
        </p:txBody>
      </p:sp>
      <p:sp>
        <p:nvSpPr>
          <p:cNvPr id="3" name="Content Placeholder 2"/>
          <p:cNvSpPr>
            <a:spLocks noGrp="1"/>
          </p:cNvSpPr>
          <p:nvPr>
            <p:ph idx="1"/>
          </p:nvPr>
        </p:nvSpPr>
        <p:spPr>
          <a:ln>
            <a:solidFill>
              <a:schemeClr val="accent1"/>
            </a:solidFill>
          </a:ln>
        </p:spPr>
        <p:txBody>
          <a:bodyPr/>
          <a:lstStyle/>
          <a:p>
            <a:pPr>
              <a:buClrTx/>
              <a:buFont typeface="Arial" pitchFamily="34" charset="0"/>
              <a:buChar char="•"/>
            </a:pPr>
            <a:r>
              <a:rPr lang="en-US" dirty="0">
                <a:solidFill>
                  <a:schemeClr val="bg1"/>
                </a:solidFill>
              </a:rPr>
              <a:t>This project will complete the non-motorized “gap” that exists between the Pere Marquette Rail-Trail East Trail and the Pere Marquette West Trail in the City of Clare and Clare County. </a:t>
            </a:r>
          </a:p>
          <a:p>
            <a:pPr>
              <a:buClrTx/>
              <a:buNone/>
            </a:pPr>
            <a:r>
              <a:rPr lang="en-US" dirty="0">
                <a:solidFill>
                  <a:schemeClr val="bg1"/>
                </a:solidFill>
              </a:rPr>
              <a:t> </a:t>
            </a:r>
          </a:p>
          <a:p>
            <a:pPr>
              <a:buClrTx/>
              <a:buFont typeface="Arial" pitchFamily="34" charset="0"/>
              <a:buChar char="•"/>
            </a:pPr>
            <a:r>
              <a:rPr lang="en-US" dirty="0">
                <a:solidFill>
                  <a:schemeClr val="bg1"/>
                </a:solidFill>
              </a:rPr>
              <a:t>The completion of the Clare “gap” will create an 86-mile continuous non-motorized network that will connect the City of Midland to the Village of Baldwin. </a:t>
            </a:r>
          </a:p>
          <a:p>
            <a:pPr>
              <a:buClrTx/>
              <a:buFont typeface="Arial" pitchFamily="34" charset="0"/>
              <a:buChar char="•"/>
            </a:pPr>
            <a:endParaRPr lang="en-US" dirty="0">
              <a:solidFill>
                <a:schemeClr val="bg1"/>
              </a:solidFill>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PROJECT LOCATION </a:t>
            </a:r>
            <a:endParaRPr lang="en-US" dirty="0"/>
          </a:p>
        </p:txBody>
      </p:sp>
      <p:pic>
        <p:nvPicPr>
          <p:cNvPr id="7" name="Picture 6" descr="P:\Clerks\Jsimmer\Maps\Clare on State map.gif"/>
          <p:cNvPicPr/>
          <p:nvPr/>
        </p:nvPicPr>
        <p:blipFill>
          <a:blip r:embed="rId2" cstate="print"/>
          <a:srcRect/>
          <a:stretch>
            <a:fillRect/>
          </a:stretch>
        </p:blipFill>
        <p:spPr bwMode="auto">
          <a:xfrm>
            <a:off x="685800" y="1676400"/>
            <a:ext cx="3352800" cy="3733800"/>
          </a:xfrm>
          <a:prstGeom prst="rect">
            <a:avLst/>
          </a:prstGeom>
          <a:noFill/>
          <a:ln w="9525">
            <a:solidFill>
              <a:srgbClr val="45A240"/>
            </a:solidFill>
            <a:miter lim="800000"/>
            <a:headEnd/>
            <a:tailEnd/>
          </a:ln>
        </p:spPr>
      </p:pic>
      <p:pic>
        <p:nvPicPr>
          <p:cNvPr id="12" name="Content Placeholder 11" descr="clare county.jpg"/>
          <p:cNvPicPr>
            <a:picLocks noGrp="1" noChangeAspect="1"/>
          </p:cNvPicPr>
          <p:nvPr>
            <p:ph idx="1"/>
          </p:nvPr>
        </p:nvPicPr>
        <p:blipFill>
          <a:blip r:embed="rId3" cstate="print"/>
          <a:stretch>
            <a:fillRect/>
          </a:stretch>
        </p:blipFill>
        <p:spPr>
          <a:xfrm>
            <a:off x="4800600" y="2514600"/>
            <a:ext cx="3581400" cy="3794125"/>
          </a:xfrm>
          <a:ln>
            <a:solidFill>
              <a:srgbClr val="45A240"/>
            </a:solid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are Gap route map 1-17-18.jpg"/>
          <p:cNvPicPr>
            <a:picLocks noGrp="1" noChangeAspect="1"/>
          </p:cNvPicPr>
          <p:nvPr>
            <p:ph idx="1"/>
          </p:nvPr>
        </p:nvPicPr>
        <p:blipFill>
          <a:blip r:embed="rId2" cstate="print"/>
          <a:stretch>
            <a:fillRect/>
          </a:stretch>
        </p:blipFill>
        <p:spPr>
          <a:xfrm>
            <a:off x="381000" y="1295400"/>
            <a:ext cx="8382000" cy="4648200"/>
          </a:xfrm>
          <a:ln>
            <a:solidFill>
              <a:srgbClr val="45A240"/>
            </a:solidFill>
          </a:ln>
        </p:spPr>
      </p:pic>
      <p:sp>
        <p:nvSpPr>
          <p:cNvPr id="7" name="Title 1"/>
          <p:cNvSpPr>
            <a:spLocks noGrp="1"/>
          </p:cNvSpPr>
          <p:nvPr>
            <p:ph type="title"/>
          </p:nvPr>
        </p:nvSpPr>
        <p:spPr/>
        <p:txBody>
          <a:bodyPr/>
          <a:lstStyle/>
          <a:p>
            <a:r>
              <a:rPr lang="en-US" dirty="0">
                <a:solidFill>
                  <a:schemeClr val="bg1"/>
                </a:solidFill>
                <a:latin typeface="+mn-lt"/>
              </a:rPr>
              <a:t>SITE PLAN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mn-lt"/>
              </a:rPr>
              <a:t>SITE PLAN </a:t>
            </a:r>
          </a:p>
        </p:txBody>
      </p:sp>
      <p:pic>
        <p:nvPicPr>
          <p:cNvPr id="4" name="Content Placeholder 3" descr="Trail Cross Section.jpg"/>
          <p:cNvPicPr>
            <a:picLocks noGrp="1" noChangeAspect="1"/>
          </p:cNvPicPr>
          <p:nvPr>
            <p:ph idx="1"/>
          </p:nvPr>
        </p:nvPicPr>
        <p:blipFill>
          <a:blip r:embed="rId2" cstate="print"/>
          <a:stretch>
            <a:fillRect/>
          </a:stretch>
        </p:blipFill>
        <p:spPr>
          <a:xfrm>
            <a:off x="609599" y="533400"/>
            <a:ext cx="8001001" cy="5775325"/>
          </a:xfrm>
          <a:ln>
            <a:solidFill>
              <a:srgbClr val="45A240"/>
            </a:solid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5" descr="pmrt image.jpg"/>
          <p:cNvPicPr>
            <a:picLocks noGrp="1" noChangeAspect="1"/>
          </p:cNvPicPr>
          <p:nvPr>
            <p:ph idx="1"/>
          </p:nvPr>
        </p:nvPicPr>
        <p:blipFill>
          <a:blip r:embed="rId2" cstate="print"/>
          <a:stretch>
            <a:fillRect/>
          </a:stretch>
        </p:blipFill>
        <p:spPr>
          <a:xfrm>
            <a:off x="381000" y="609600"/>
            <a:ext cx="8286001" cy="5546725"/>
          </a:xfrm>
          <a:ln>
            <a:solidFill>
              <a:srgbClr val="45A240"/>
            </a:solid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p view.jpg"/>
          <p:cNvPicPr>
            <a:picLocks noGrp="1" noChangeAspect="1"/>
          </p:cNvPicPr>
          <p:nvPr>
            <p:ph idx="1"/>
          </p:nvPr>
        </p:nvPicPr>
        <p:blipFill>
          <a:blip r:embed="rId2" cstate="print"/>
          <a:stretch>
            <a:fillRect/>
          </a:stretch>
        </p:blipFill>
        <p:spPr>
          <a:xfrm>
            <a:off x="838200" y="838200"/>
            <a:ext cx="7389557" cy="5181600"/>
          </a:xfrm>
          <a:ln>
            <a:solidFill>
              <a:srgbClr val="45A240"/>
            </a:solid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effectLst/>
              </a:rPr>
              <a:t>4</a:t>
            </a:r>
            <a:r>
              <a:rPr lang="en-US" baseline="30000" dirty="0">
                <a:solidFill>
                  <a:schemeClr val="bg1"/>
                </a:solidFill>
                <a:effectLst/>
              </a:rPr>
              <a:t>th</a:t>
            </a:r>
            <a:r>
              <a:rPr lang="en-US" dirty="0">
                <a:solidFill>
                  <a:schemeClr val="bg1"/>
                </a:solidFill>
                <a:effectLst/>
              </a:rPr>
              <a:t> Street/Pine Street</a:t>
            </a:r>
            <a:endParaRPr lang="en-US" dirty="0"/>
          </a:p>
        </p:txBody>
      </p:sp>
      <p:pic>
        <p:nvPicPr>
          <p:cNvPr id="4" name="Content Placeholder 3" descr="town trail.jpg"/>
          <p:cNvPicPr>
            <a:picLocks noGrp="1" noChangeAspect="1"/>
          </p:cNvPicPr>
          <p:nvPr>
            <p:ph idx="1"/>
          </p:nvPr>
        </p:nvPicPr>
        <p:blipFill>
          <a:blip r:embed="rId2" cstate="print"/>
          <a:stretch>
            <a:fillRect/>
          </a:stretch>
        </p:blipFill>
        <p:spPr>
          <a:xfrm>
            <a:off x="2743200" y="1447800"/>
            <a:ext cx="3452918" cy="4708525"/>
          </a:xfrm>
          <a:ln>
            <a:solidFill>
              <a:srgbClr val="45A240"/>
            </a:solid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rPr>
              <a:t>4</a:t>
            </a:r>
            <a:r>
              <a:rPr lang="en-US" baseline="30000" dirty="0">
                <a:solidFill>
                  <a:schemeClr val="bg1"/>
                </a:solidFill>
                <a:effectLst/>
              </a:rPr>
              <a:t>th</a:t>
            </a:r>
            <a:r>
              <a:rPr lang="en-US" dirty="0">
                <a:solidFill>
                  <a:schemeClr val="bg1"/>
                </a:solidFill>
                <a:effectLst/>
              </a:rPr>
              <a:t> Street/McEwan Street</a:t>
            </a:r>
            <a:endParaRPr lang="en-US" dirty="0"/>
          </a:p>
        </p:txBody>
      </p:sp>
      <p:pic>
        <p:nvPicPr>
          <p:cNvPr id="4" name="Content Placeholder 3" descr="DOWNTOWN CLARE.jpg"/>
          <p:cNvPicPr>
            <a:picLocks noGrp="1" noChangeAspect="1"/>
          </p:cNvPicPr>
          <p:nvPr>
            <p:ph idx="1"/>
          </p:nvPr>
        </p:nvPicPr>
        <p:blipFill>
          <a:blip r:embed="rId2" cstate="print"/>
          <a:stretch>
            <a:fillRect/>
          </a:stretch>
        </p:blipFill>
        <p:spPr>
          <a:xfrm>
            <a:off x="871076" y="1600200"/>
            <a:ext cx="7401847" cy="4708525"/>
          </a:xfrm>
          <a:prstGeom prst="rect">
            <a:avLst/>
          </a:prstGeom>
          <a:ln>
            <a:solidFill>
              <a:srgbClr val="45A240"/>
            </a:solid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403</TotalTime>
  <Words>253</Words>
  <Application>Microsoft Office PowerPoint</Application>
  <PresentationFormat>On-screen Show (4:3)</PresentationFormat>
  <Paragraphs>37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Book Antiqua</vt:lpstr>
      <vt:lpstr>Lucida Sans</vt:lpstr>
      <vt:lpstr>Wingdings</vt:lpstr>
      <vt:lpstr>Wingdings 2</vt:lpstr>
      <vt:lpstr>Wingdings 3</vt:lpstr>
      <vt:lpstr>Apex</vt:lpstr>
      <vt:lpstr>PowerPoint Presentation</vt:lpstr>
      <vt:lpstr>THE CLARE “GAP”</vt:lpstr>
      <vt:lpstr>PROJECT LOCATION </vt:lpstr>
      <vt:lpstr>SITE PLAN </vt:lpstr>
      <vt:lpstr>SITE PLAN </vt:lpstr>
      <vt:lpstr>PowerPoint Presentation</vt:lpstr>
      <vt:lpstr>PowerPoint Presentation</vt:lpstr>
      <vt:lpstr>4th Street/Pine Street</vt:lpstr>
      <vt:lpstr>4th Street/McEwan Street</vt:lpstr>
      <vt:lpstr>FUTURE RAIL CROSSING</vt:lpstr>
      <vt:lpstr>THE CLARE HISTORICAL DEPOT</vt:lpstr>
      <vt:lpstr>PowerPoint Presentation</vt:lpstr>
      <vt:lpstr>RETIRED RAIL AND M-115</vt:lpstr>
      <vt:lpstr>FOOT BRIDGE </vt:lpstr>
      <vt:lpstr>This project has been a collaborative effort between the City of Clare, the Michigan Department of Transportation, and the Michigan Department of Natural Resources. However, we have received overwhelming support from other community businesses and organizations, including…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jsimmer</dc:creator>
  <cp:lastModifiedBy>User</cp:lastModifiedBy>
  <cp:revision>42</cp:revision>
  <dcterms:created xsi:type="dcterms:W3CDTF">2018-05-30T16:40:22Z</dcterms:created>
  <dcterms:modified xsi:type="dcterms:W3CDTF">2023-11-01T20:02:00Z</dcterms:modified>
</cp:coreProperties>
</file>